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268" r:id="rId3"/>
    <p:sldId id="270" r:id="rId4"/>
    <p:sldId id="272" r:id="rId5"/>
    <p:sldId id="274" r:id="rId6"/>
    <p:sldId id="275" r:id="rId7"/>
    <p:sldId id="280" r:id="rId8"/>
    <p:sldId id="276" r:id="rId9"/>
    <p:sldId id="277" r:id="rId10"/>
    <p:sldId id="278" r:id="rId11"/>
    <p:sldId id="279" r:id="rId12"/>
    <p:sldId id="262" r:id="rId1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EE0"/>
    <a:srgbClr val="48657F"/>
    <a:srgbClr val="99ABB7"/>
    <a:srgbClr val="4E606C"/>
    <a:srgbClr val="619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0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173DE-0AE2-46EA-AEB3-421CC9B860C5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721FC-2503-4763-B99E-FB0E0925B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13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721FC-2503-4763-B99E-FB0E0925BF3E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858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721FC-2503-4763-B99E-FB0E0925BF3E}" type="slidenum">
              <a:rPr lang="nb-NO" smtClean="0"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894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8256588" cy="6858001"/>
          </a:xfrm>
          <a:prstGeom prst="rect">
            <a:avLst/>
          </a:prstGeom>
          <a:solidFill>
            <a:srgbClr val="619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866" y="1122584"/>
            <a:ext cx="2844801" cy="238760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200">
                <a:solidFill>
                  <a:srgbClr val="6197AD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750" y="3081367"/>
            <a:ext cx="3326910" cy="72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1740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 with cutting 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15985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, text, inf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947D-360B-4ACD-8E98-2697A1FC4E64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575051" y="317501"/>
            <a:ext cx="8353423" cy="1008000"/>
          </a:xfrm>
        </p:spPr>
        <p:txBody>
          <a:bodyPr>
            <a:noAutofit/>
          </a:bodyPr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3575049" y="1449388"/>
            <a:ext cx="8353425" cy="5111750"/>
          </a:xfrm>
          <a:solidFill>
            <a:srgbClr val="DCDEE0"/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31838" y="4607617"/>
            <a:ext cx="1908175" cy="1953521"/>
          </a:xfrm>
        </p:spPr>
        <p:txBody>
          <a:bodyPr anchor="b">
            <a:noAutofit/>
          </a:bodyPr>
          <a:lstStyle>
            <a:lvl1pPr>
              <a:spcBef>
                <a:spcPts val="600"/>
              </a:spcBef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53625074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9BC7-27F3-4DEE-87DF-D4B59FDD2CB4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575051" y="317501"/>
            <a:ext cx="8353424" cy="1008000"/>
          </a:xfrm>
        </p:spPr>
        <p:txBody>
          <a:bodyPr>
            <a:noAutofit/>
          </a:bodyPr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3575050" y="1449388"/>
            <a:ext cx="3636963" cy="5111750"/>
          </a:xfrm>
          <a:solidFill>
            <a:srgbClr val="DCDEE0"/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1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8256587" y="1449388"/>
            <a:ext cx="3671887" cy="5111750"/>
          </a:xfrm>
          <a:solidFill>
            <a:srgbClr val="DCDEE0"/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4402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,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ADA0-9DE0-4CC1-B87F-01154A2DC466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575051" y="317499"/>
            <a:ext cx="3643896" cy="3126969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8256588" y="317500"/>
            <a:ext cx="3671887" cy="6243638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0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3575050" y="3595722"/>
            <a:ext cx="3643898" cy="2965415"/>
          </a:xfrm>
          <a:solidFill>
            <a:srgbClr val="DCDEE0"/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27361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, three text columns, inf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D65C-E82E-4F96-A220-6FB2862790B9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575051" y="317501"/>
            <a:ext cx="2626369" cy="1008000"/>
          </a:xfrm>
        </p:spPr>
        <p:txBody>
          <a:bodyPr>
            <a:noAutofit/>
          </a:bodyPr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3575049" y="1449388"/>
            <a:ext cx="8353425" cy="5111750"/>
          </a:xfrm>
          <a:solidFill>
            <a:srgbClr val="DCDEE0"/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31838" y="4607617"/>
            <a:ext cx="1908175" cy="1953521"/>
          </a:xfrm>
        </p:spPr>
        <p:txBody>
          <a:bodyPr anchor="b">
            <a:noAutofit/>
          </a:bodyPr>
          <a:lstStyle>
            <a:lvl1pPr>
              <a:spcBef>
                <a:spcPts val="600"/>
              </a:spcBef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437763" y="318742"/>
            <a:ext cx="2626369" cy="1008000"/>
          </a:xfrm>
        </p:spPr>
        <p:txBody>
          <a:bodyPr>
            <a:noAutofit/>
          </a:bodyPr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9300474" y="317501"/>
            <a:ext cx="2628000" cy="1008000"/>
          </a:xfrm>
        </p:spPr>
        <p:txBody>
          <a:bodyPr>
            <a:noAutofit/>
          </a:bodyPr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588610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, two text columns, blue highl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8256588" y="0"/>
            <a:ext cx="39354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8490858" y="171439"/>
            <a:ext cx="3437618" cy="350837"/>
          </a:xfrm>
        </p:spPr>
        <p:txBody>
          <a:bodyPr anchor="ctr">
            <a:noAutofit/>
          </a:bodyPr>
          <a:lstStyle>
            <a:lvl1pPr algn="ctr">
              <a:defRPr sz="1050" b="1"/>
            </a:lvl1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8490858" y="1051905"/>
            <a:ext cx="3437617" cy="4372618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8483737" y="583816"/>
            <a:ext cx="3456000" cy="0"/>
          </a:xfrm>
          <a:prstGeom prst="line">
            <a:avLst/>
          </a:prstGeom>
          <a:ln w="12700">
            <a:solidFill>
              <a:srgbClr val="DC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3613281" cy="535024"/>
          </a:xfrm>
        </p:spPr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7B68-7A76-491D-8816-AE709FF2611A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31838" y="1051904"/>
            <a:ext cx="3613281" cy="2117558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23516" y="1051905"/>
            <a:ext cx="3613281" cy="5509234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731838" y="3327591"/>
            <a:ext cx="3613282" cy="3233546"/>
          </a:xfrm>
          <a:solidFill>
            <a:srgbClr val="DCDEE0"/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57613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esentation: 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5050" y="317499"/>
            <a:ext cx="7782761" cy="1131889"/>
          </a:xfrm>
        </p:spPr>
        <p:txBody>
          <a:bodyPr anchor="b">
            <a:noAutofit/>
          </a:bodyPr>
          <a:lstStyle>
            <a:lvl1pPr>
              <a:defRPr sz="3400">
                <a:solidFill>
                  <a:schemeClr val="tx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1736725"/>
            <a:ext cx="7782761" cy="4354692"/>
          </a:xfrm>
        </p:spPr>
        <p:txBody>
          <a:bodyPr>
            <a:noAutofit/>
          </a:bodyPr>
          <a:lstStyle>
            <a:lvl1pPr marL="171450" indent="-171450">
              <a:buFont typeface="Arial" panose="020B0604020202020204" pitchFamily="34" charset="0"/>
              <a:buChar char="•"/>
              <a:defRPr sz="1600"/>
            </a:lvl1pPr>
            <a:lvl2pPr marL="628650" indent="-171450">
              <a:buFont typeface="Arial" panose="020B0604020202020204" pitchFamily="34" charset="0"/>
              <a:buChar char="•"/>
              <a:defRPr sz="1400"/>
            </a:lvl2pPr>
            <a:lvl3pPr marL="1085850" indent="-171450">
              <a:buFont typeface="Arial" panose="020B0604020202020204" pitchFamily="34" charset="0"/>
              <a:buChar char="•"/>
              <a:defRPr/>
            </a:lvl3pPr>
            <a:lvl4pPr marL="1543050" indent="-171450">
              <a:buFont typeface="Arial" panose="020B0604020202020204" pitchFamily="34" charset="0"/>
              <a:buChar char="•"/>
              <a:defRPr/>
            </a:lvl4pPr>
            <a:lvl5pPr marL="2000250" indent="-1714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8DB2-A49F-4EBB-93E2-34A014A43505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8062887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: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4385" y="939097"/>
            <a:ext cx="7782761" cy="4504488"/>
          </a:xfrm>
        </p:spPr>
        <p:txBody>
          <a:bodyPr anchor="ctr">
            <a:noAutofit/>
          </a:bodyPr>
          <a:lstStyle>
            <a:lvl1pPr algn="ctr">
              <a:defRPr sz="4200" b="1" i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quote</a:t>
            </a:r>
            <a:endParaRPr lang="nb-NO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90B8-CDE7-49E4-B09C-E3B75C9232C9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4732418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8256588" cy="6871093"/>
          </a:xfrm>
          <a:prstGeom prst="rect">
            <a:avLst/>
          </a:prstGeom>
          <a:solidFill>
            <a:srgbClr val="99A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8669866" y="1122584"/>
            <a:ext cx="2844801" cy="238760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200">
                <a:solidFill>
                  <a:srgbClr val="99ABB7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750" y="3081367"/>
            <a:ext cx="3326910" cy="72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263866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8256588" cy="68710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8669866" y="1122584"/>
            <a:ext cx="2844801" cy="238760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750" y="3081367"/>
            <a:ext cx="3326910" cy="72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11446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D3B8-6AC2-4277-86DD-FE04FEA88E70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88637982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8256588" cy="6871093"/>
          </a:xfrm>
          <a:prstGeom prst="rect">
            <a:avLst/>
          </a:prstGeom>
          <a:solidFill>
            <a:srgbClr val="486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8669866" y="1122584"/>
            <a:ext cx="2844801" cy="238760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200">
                <a:solidFill>
                  <a:srgbClr val="48657F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750" y="3081367"/>
            <a:ext cx="3326910" cy="72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030904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43063" y="1831978"/>
            <a:ext cx="5568950" cy="2840035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200">
                <a:solidFill>
                  <a:schemeClr val="bg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E3934-4F92-4832-BD52-A6176E53BED8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72447" y="6108902"/>
            <a:ext cx="769257" cy="16690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481263" y="317499"/>
            <a:ext cx="0" cy="6259486"/>
          </a:xfrm>
          <a:prstGeom prst="line">
            <a:avLst/>
          </a:prstGeom>
          <a:ln w="12700">
            <a:solidFill>
              <a:srgbClr val="DC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478048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6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778964-33A4-4F7A-8463-6451B4143282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74063" y="1736726"/>
            <a:ext cx="4126993" cy="4824412"/>
          </a:xfrm>
        </p:spPr>
        <p:txBody>
          <a:bodyPr>
            <a:noAutofit/>
          </a:bodyPr>
          <a:lstStyle>
            <a:lvl1pPr marL="444500" indent="-444500">
              <a:buClr>
                <a:srgbClr val="000000"/>
              </a:buClr>
              <a:buFont typeface="+mj-lt"/>
              <a:buAutoNum type="arabicPeriod"/>
              <a:defRPr sz="1600">
                <a:solidFill>
                  <a:schemeClr val="bg1"/>
                </a:solidFill>
              </a:defRPr>
            </a:lvl1pPr>
            <a:lvl2pPr marL="685800" indent="-228600">
              <a:buClr>
                <a:srgbClr val="000000"/>
              </a:buClr>
              <a:buFont typeface="+mj-lt"/>
              <a:buAutoNum type="arabicPeriod"/>
              <a:defRPr sz="1600">
                <a:solidFill>
                  <a:schemeClr val="bg1"/>
                </a:solidFill>
              </a:defRPr>
            </a:lvl2pPr>
            <a:lvl3pPr marL="1143000" indent="-228600">
              <a:buClr>
                <a:srgbClr val="000000"/>
              </a:buClr>
              <a:buFont typeface="+mj-lt"/>
              <a:buAutoNum type="arabicPeriod"/>
              <a:defRPr sz="1600">
                <a:solidFill>
                  <a:schemeClr val="bg1"/>
                </a:solidFill>
              </a:defRPr>
            </a:lvl3pPr>
            <a:lvl4pPr marL="1600200" indent="-228600">
              <a:buClr>
                <a:srgbClr val="000000"/>
              </a:buClr>
              <a:buFont typeface="+mj-lt"/>
              <a:buAutoNum type="arabicPeriod"/>
              <a:defRPr sz="1600">
                <a:solidFill>
                  <a:schemeClr val="bg1"/>
                </a:solidFill>
              </a:defRPr>
            </a:lvl4pPr>
            <a:lvl5pPr marL="2057400" indent="-228600">
              <a:buClr>
                <a:srgbClr val="000000"/>
              </a:buClr>
              <a:buFont typeface="+mj-lt"/>
              <a:buAutoNum type="arabicPeriod"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72447" y="6108948"/>
            <a:ext cx="769257" cy="166816"/>
          </a:xfrm>
          <a:prstGeom prst="rect">
            <a:avLst/>
          </a:prstGeom>
        </p:spPr>
      </p:pic>
      <p:sp>
        <p:nvSpPr>
          <p:cNvPr id="12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379529" y="1736726"/>
            <a:ext cx="4126993" cy="4824412"/>
          </a:xfrm>
        </p:spPr>
        <p:txBody>
          <a:bodyPr>
            <a:noAutofit/>
          </a:bodyPr>
          <a:lstStyle>
            <a:lvl1pPr marL="444500" indent="-444500">
              <a:buClr>
                <a:srgbClr val="000000"/>
              </a:buClr>
              <a:buFont typeface="+mj-lt"/>
              <a:buAutoNum type="arabicPeriod"/>
              <a:tabLst/>
              <a:defRPr sz="1600">
                <a:solidFill>
                  <a:schemeClr val="bg1"/>
                </a:solidFill>
              </a:defRPr>
            </a:lvl1pPr>
            <a:lvl2pPr marL="685800" indent="-228600">
              <a:buClr>
                <a:srgbClr val="000000"/>
              </a:buClr>
              <a:buFont typeface="+mj-lt"/>
              <a:buAutoNum type="arabicPeriod"/>
              <a:defRPr sz="1600">
                <a:solidFill>
                  <a:schemeClr val="bg1"/>
                </a:solidFill>
              </a:defRPr>
            </a:lvl2pPr>
            <a:lvl3pPr marL="1143000" indent="-228600">
              <a:buClr>
                <a:srgbClr val="000000"/>
              </a:buClr>
              <a:buFont typeface="+mj-lt"/>
              <a:buAutoNum type="arabicPeriod"/>
              <a:defRPr sz="1600">
                <a:solidFill>
                  <a:schemeClr val="bg1"/>
                </a:solidFill>
              </a:defRPr>
            </a:lvl3pPr>
            <a:lvl4pPr marL="1600200" indent="-228600">
              <a:buClr>
                <a:srgbClr val="000000"/>
              </a:buClr>
              <a:buFont typeface="+mj-lt"/>
              <a:buAutoNum type="arabicPeriod"/>
              <a:defRPr sz="1600">
                <a:solidFill>
                  <a:schemeClr val="bg1"/>
                </a:solidFill>
              </a:defRPr>
            </a:lvl4pPr>
            <a:lvl5pPr marL="2057400" indent="-228600">
              <a:buClr>
                <a:srgbClr val="000000"/>
              </a:buClr>
              <a:buFont typeface="+mj-lt"/>
              <a:buAutoNum type="arabicPeriod"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81263" y="317499"/>
            <a:ext cx="0" cy="6259486"/>
          </a:xfrm>
          <a:prstGeom prst="line">
            <a:avLst/>
          </a:prstGeom>
          <a:ln w="12700">
            <a:solidFill>
              <a:srgbClr val="DC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675080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(grey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9A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72447" y="6108948"/>
            <a:ext cx="769257" cy="166816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481263" y="317499"/>
            <a:ext cx="0" cy="6259486"/>
          </a:xfrm>
          <a:prstGeom prst="line">
            <a:avLst/>
          </a:prstGeom>
          <a:ln w="12700">
            <a:solidFill>
              <a:srgbClr val="DC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5925" y="1884170"/>
            <a:ext cx="2544699" cy="2675637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6F8CDC-B25F-495A-A109-AFE43696C51A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486400" y="1884170"/>
            <a:ext cx="5613400" cy="2675637"/>
          </a:xfrm>
        </p:spPr>
        <p:txBody>
          <a:bodyPr>
            <a:noAutofit/>
          </a:bodyPr>
          <a:lstStyle>
            <a:lvl1pPr>
              <a:defRPr sz="1800">
                <a:solidFill>
                  <a:srgbClr val="4E606C"/>
                </a:solidFill>
              </a:defRPr>
            </a:lvl1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1886796731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48768" y="0"/>
            <a:ext cx="12192000" cy="6858000"/>
          </a:xfrm>
          <a:prstGeom prst="rect">
            <a:avLst/>
          </a:prstGeom>
          <a:solidFill>
            <a:srgbClr val="99A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286512" y="5864352"/>
            <a:ext cx="11641963" cy="0"/>
          </a:xfrm>
          <a:prstGeom prst="line">
            <a:avLst/>
          </a:prstGeom>
          <a:ln w="12700">
            <a:solidFill>
              <a:srgbClr val="DC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40014" y="2472519"/>
            <a:ext cx="6911974" cy="2675637"/>
          </a:xfrm>
        </p:spPr>
        <p:txBody>
          <a:bodyPr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384" y="1638538"/>
            <a:ext cx="1328928" cy="288183"/>
          </a:xfrm>
          <a:prstGeom prst="rect">
            <a:avLst/>
          </a:prstGeom>
        </p:spPr>
      </p:pic>
      <p:sp>
        <p:nvSpPr>
          <p:cNvPr id="8" name="txtName"/>
          <p:cNvSpPr/>
          <p:nvPr userDrawn="1"/>
        </p:nvSpPr>
        <p:spPr>
          <a:xfrm>
            <a:off x="286511" y="6062688"/>
            <a:ext cx="1164153" cy="113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nb-NO" sz="700" b="1" dirty="0"/>
              <a:t>Therese </a:t>
            </a:r>
            <a:r>
              <a:rPr lang="nb-NO" sz="700" b="1" dirty="0" err="1"/>
              <a:t>Wærholm</a:t>
            </a:r>
            <a:endParaRPr lang="nb-NO" sz="700" b="1" baseline="0" dirty="0"/>
          </a:p>
        </p:txBody>
      </p:sp>
      <p:sp>
        <p:nvSpPr>
          <p:cNvPr id="9" name="txtPersonalInfo"/>
          <p:cNvSpPr/>
          <p:nvPr userDrawn="1"/>
        </p:nvSpPr>
        <p:spPr>
          <a:xfrm>
            <a:off x="286511" y="6241517"/>
            <a:ext cx="1164153" cy="456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nb-NO" sz="600" dirty="0"/>
              <a:t>Medieanalytiker</a:t>
            </a:r>
          </a:p>
          <a:p>
            <a:pPr algn="l"/>
            <a:r>
              <a:rPr lang="nb-NO" sz="600" dirty="0"/>
              <a:t>therese.werholm@retriever.no</a:t>
            </a:r>
          </a:p>
          <a:p>
            <a:pPr algn="l"/>
            <a:r>
              <a:rPr lang="nb-NO" sz="600" dirty="0"/>
              <a:t>470 26 398</a:t>
            </a:r>
          </a:p>
          <a:p>
            <a:pPr algn="l"/>
            <a:endParaRPr lang="nb-NO" sz="600" dirty="0"/>
          </a:p>
        </p:txBody>
      </p:sp>
      <p:sp>
        <p:nvSpPr>
          <p:cNvPr id="11" name="txtCompany"/>
          <p:cNvSpPr/>
          <p:nvPr userDrawn="1"/>
        </p:nvSpPr>
        <p:spPr>
          <a:xfrm>
            <a:off x="1602067" y="6062688"/>
            <a:ext cx="1164153" cy="113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nb-NO" sz="700" b="1" dirty="0"/>
              <a:t>Retriever</a:t>
            </a:r>
            <a:endParaRPr lang="nb-NO" sz="700" b="1" baseline="0" dirty="0"/>
          </a:p>
        </p:txBody>
      </p:sp>
      <p:sp>
        <p:nvSpPr>
          <p:cNvPr id="15" name="txtAddress"/>
          <p:cNvSpPr/>
          <p:nvPr userDrawn="1"/>
        </p:nvSpPr>
        <p:spPr>
          <a:xfrm>
            <a:off x="1602067" y="6241517"/>
            <a:ext cx="1164153" cy="456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nb-NO" sz="600" dirty="0"/>
              <a:t>Retriever Norge AS</a:t>
            </a:r>
          </a:p>
          <a:p>
            <a:pPr algn="l"/>
            <a:r>
              <a:rPr lang="nb-NO" sz="600" dirty="0"/>
              <a:t>PB. 9 Sentrum</a:t>
            </a:r>
          </a:p>
          <a:p>
            <a:pPr algn="l"/>
            <a:r>
              <a:rPr lang="nb-NO" sz="600" dirty="0"/>
              <a:t>0101 Oslo</a:t>
            </a:r>
          </a:p>
        </p:txBody>
      </p:sp>
    </p:spTree>
    <p:extLst>
      <p:ext uri="{BB962C8B-B14F-4D97-AF65-F5344CB8AC3E}">
        <p14:creationId xmlns:p14="http://schemas.microsoft.com/office/powerpoint/2010/main" val="28621362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22D0-A216-4C0A-8078-3F7652E3A6B1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575051" y="317500"/>
            <a:ext cx="3643896" cy="6243637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8256588" y="317500"/>
            <a:ext cx="3671887" cy="6243637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0766186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3613281" cy="535024"/>
          </a:xfrm>
        </p:spPr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65A5-F886-400D-8211-C3616BDB599D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31838" y="1051905"/>
            <a:ext cx="3613281" cy="5509234"/>
          </a:xfrm>
        </p:spPr>
        <p:txBody>
          <a:bodyPr>
            <a:noAutofit/>
          </a:bodyPr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23516" y="1051905"/>
            <a:ext cx="3613281" cy="5509234"/>
          </a:xfrm>
        </p:spPr>
        <p:txBody>
          <a:bodyPr>
            <a:noAutofit/>
          </a:bodyPr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8315194" y="1051905"/>
            <a:ext cx="3613281" cy="5509234"/>
          </a:xfrm>
        </p:spPr>
        <p:txBody>
          <a:bodyPr>
            <a:noAutofit/>
          </a:bodyPr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1023197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blue highl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256588" y="0"/>
            <a:ext cx="39354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9" y="317499"/>
            <a:ext cx="2843212" cy="535024"/>
          </a:xfrm>
        </p:spPr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8199-698F-4F39-BAE6-F835F48A35C9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31838" y="1051905"/>
            <a:ext cx="6480175" cy="5509234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490858" y="171439"/>
            <a:ext cx="3437618" cy="350837"/>
          </a:xfrm>
        </p:spPr>
        <p:txBody>
          <a:bodyPr anchor="ctr">
            <a:noAutofit/>
          </a:bodyPr>
          <a:lstStyle>
            <a:lvl1pPr algn="ctr">
              <a:defRPr sz="1050" b="1"/>
            </a:lvl1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8490858" y="1051905"/>
            <a:ext cx="3437617" cy="4372618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8483737" y="583816"/>
            <a:ext cx="3456000" cy="0"/>
          </a:xfrm>
          <a:prstGeom prst="line">
            <a:avLst/>
          </a:prstGeom>
          <a:ln w="12700">
            <a:solidFill>
              <a:srgbClr val="DC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580436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ext columns, blue highl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205876" y="0"/>
            <a:ext cx="298612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9" y="317499"/>
            <a:ext cx="2673257" cy="535024"/>
          </a:xfrm>
        </p:spPr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56CE-9363-44C1-8268-83356C7CC524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31839" y="1051905"/>
            <a:ext cx="2657630" cy="5509234"/>
          </a:xfrm>
        </p:spPr>
        <p:txBody>
          <a:bodyPr>
            <a:noAutofit/>
          </a:bodyPr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9494635" y="583816"/>
            <a:ext cx="2433840" cy="0"/>
          </a:xfrm>
          <a:prstGeom prst="line">
            <a:avLst/>
          </a:prstGeom>
          <a:ln w="12700">
            <a:solidFill>
              <a:srgbClr val="DC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575051" y="1051905"/>
            <a:ext cx="2657630" cy="5509234"/>
          </a:xfrm>
        </p:spPr>
        <p:txBody>
          <a:bodyPr>
            <a:noAutofit/>
          </a:bodyPr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418263" y="1051905"/>
            <a:ext cx="2657630" cy="5509234"/>
          </a:xfrm>
        </p:spPr>
        <p:txBody>
          <a:bodyPr>
            <a:noAutofit/>
          </a:bodyPr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494634" y="171439"/>
            <a:ext cx="2433841" cy="350837"/>
          </a:xfrm>
        </p:spPr>
        <p:txBody>
          <a:bodyPr anchor="ctr">
            <a:noAutofit/>
          </a:bodyPr>
          <a:lstStyle>
            <a:lvl1pPr algn="ctr">
              <a:defRPr sz="1050" b="1"/>
            </a:lvl1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494635" y="1051905"/>
            <a:ext cx="2433840" cy="4372618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160088579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, inf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1908175" cy="1009412"/>
          </a:xfrm>
        </p:spPr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E3AC-B4CA-42F1-90F0-D581B68499BE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575051" y="317500"/>
            <a:ext cx="3643896" cy="1009411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8256588" y="317500"/>
            <a:ext cx="3671887" cy="1009411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575050" y="1449388"/>
            <a:ext cx="8353425" cy="511175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en-US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31838" y="4607617"/>
            <a:ext cx="1908175" cy="1953521"/>
          </a:xfrm>
        </p:spPr>
        <p:txBody>
          <a:bodyPr anchor="b">
            <a:noAutofit/>
          </a:bodyPr>
          <a:lstStyle>
            <a:lvl1pPr>
              <a:spcBef>
                <a:spcPts val="600"/>
              </a:spcBef>
              <a:defRPr sz="8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1642249658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, three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731838" y="2200060"/>
            <a:ext cx="3613281" cy="436107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3613281" cy="535024"/>
          </a:xfrm>
        </p:spPr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658-03EE-42F7-B72A-F65FB6D96CDA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31838" y="1051905"/>
            <a:ext cx="3613281" cy="1008000"/>
          </a:xfrm>
        </p:spPr>
        <p:txBody>
          <a:bodyPr>
            <a:noAutofit/>
          </a:bodyPr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23516" y="1051905"/>
            <a:ext cx="3613281" cy="5509234"/>
          </a:xfrm>
        </p:spPr>
        <p:txBody>
          <a:bodyPr>
            <a:noAutofit/>
          </a:bodyPr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8315194" y="1051905"/>
            <a:ext cx="3613281" cy="5509234"/>
          </a:xfrm>
        </p:spPr>
        <p:txBody>
          <a:bodyPr>
            <a:noAutofit/>
          </a:bodyPr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9698617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11D5-D688-4DF8-9FB5-EB94061FB49A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79426" y="317500"/>
            <a:ext cx="11449050" cy="62436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64666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1908175" cy="1419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5051" y="317500"/>
            <a:ext cx="7524749" cy="62436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Edit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 err="1"/>
              <a:t>Lorem</a:t>
            </a:r>
            <a:r>
              <a:rPr lang="nb-NO" dirty="0"/>
              <a:t> </a:t>
            </a:r>
            <a:r>
              <a:rPr lang="nb-NO" dirty="0" err="1"/>
              <a:t>ipsum</a:t>
            </a:r>
            <a:endParaRPr lang="nb-NO" dirty="0"/>
          </a:p>
          <a:p>
            <a:pPr lvl="2"/>
            <a:r>
              <a:rPr lang="nb-NO" dirty="0" err="1"/>
              <a:t>Lorem</a:t>
            </a:r>
            <a:r>
              <a:rPr lang="nb-NO" dirty="0"/>
              <a:t> </a:t>
            </a:r>
            <a:r>
              <a:rPr lang="nb-NO" dirty="0" err="1"/>
              <a:t>ipsum</a:t>
            </a:r>
            <a:endParaRPr lang="nb-NO" dirty="0"/>
          </a:p>
          <a:p>
            <a:pPr lvl="3"/>
            <a:r>
              <a:rPr lang="nb-NO" dirty="0" err="1"/>
              <a:t>Lorem</a:t>
            </a:r>
            <a:r>
              <a:rPr lang="nb-NO" dirty="0"/>
              <a:t> </a:t>
            </a:r>
            <a:r>
              <a:rPr lang="nb-NO" dirty="0" err="1"/>
              <a:t>ipsum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-1416710" y="2219997"/>
            <a:ext cx="3328701" cy="1927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nb-NO" dirty="0" err="1"/>
              <a:t>Footer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77" y="218691"/>
            <a:ext cx="34442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600">
                <a:solidFill>
                  <a:schemeClr val="bg2"/>
                </a:solidFill>
              </a:defRPr>
            </a:lvl1pPr>
          </a:lstStyle>
          <a:p>
            <a:fld id="{4034786A-71DB-4DE9-B94A-458E20ABCBA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72447" y="6108902"/>
            <a:ext cx="769256" cy="16690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481263" y="317499"/>
            <a:ext cx="0" cy="6259486"/>
          </a:xfrm>
          <a:prstGeom prst="line">
            <a:avLst/>
          </a:prstGeom>
          <a:ln w="12700">
            <a:solidFill>
              <a:srgbClr val="DC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 rot="16200000">
            <a:off x="-498312" y="4699057"/>
            <a:ext cx="1491911" cy="19277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B146344F-5A4A-46C6-86E1-48B00574FB13}" type="datetime1">
              <a:rPr lang="nb-NO" smtClean="0"/>
              <a:t>10.06.2018</a:t>
            </a:fld>
            <a:endParaRPr lang="nb-NO" dirty="0"/>
          </a:p>
        </p:txBody>
      </p:sp>
      <p:sp>
        <p:nvSpPr>
          <p:cNvPr id="4" name="xxLanguageTextBox"/>
          <p:cNvSpPr/>
          <p:nvPr userDrawn="1">
            <p:custDataLst>
              <p:tags r:id="rId26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xxVersionTextBox"/>
          <p:cNvSpPr/>
          <p:nvPr userDrawn="1">
            <p:custDataLst>
              <p:tags r:id="rId27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353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1" r:id="rId11"/>
    <p:sldLayoutId id="2147483670" r:id="rId12"/>
    <p:sldLayoutId id="2147483672" r:id="rId13"/>
    <p:sldLayoutId id="2147483673" r:id="rId14"/>
    <p:sldLayoutId id="2147483674" r:id="rId15"/>
    <p:sldLayoutId id="2147483682" r:id="rId16"/>
    <p:sldLayoutId id="214748368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30000"/>
        </a:lnSpc>
        <a:spcBef>
          <a:spcPts val="12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00" userDrawn="1">
          <p15:clr>
            <a:srgbClr val="F26B43"/>
          </p15:clr>
        </p15:guide>
        <p15:guide id="2" pos="2252" userDrawn="1">
          <p15:clr>
            <a:srgbClr val="F26B43"/>
          </p15:clr>
        </p15:guide>
        <p15:guide id="3" orient="horz" pos="913" userDrawn="1">
          <p15:clr>
            <a:srgbClr val="F26B43"/>
          </p15:clr>
        </p15:guide>
        <p15:guide id="4" pos="6992" userDrawn="1">
          <p15:clr>
            <a:srgbClr val="F26B43"/>
          </p15:clr>
        </p15:guide>
        <p15:guide id="5" orient="horz" pos="4133" userDrawn="1">
          <p15:clr>
            <a:srgbClr val="F26B43"/>
          </p15:clr>
        </p15:guide>
        <p15:guide id="6" pos="302" userDrawn="1">
          <p15:clr>
            <a:srgbClr val="F26B43"/>
          </p15:clr>
        </p15:guide>
        <p15:guide id="7" pos="7514" userDrawn="1">
          <p15:clr>
            <a:srgbClr val="F26B43"/>
          </p15:clr>
        </p15:guide>
        <p15:guide id="8" orient="horz" pos="1094" userDrawn="1">
          <p15:clr>
            <a:srgbClr val="F26B43"/>
          </p15:clr>
        </p15:guide>
        <p15:guide id="9" pos="1663" userDrawn="1">
          <p15:clr>
            <a:srgbClr val="F26B43"/>
          </p15:clr>
        </p15:guide>
        <p15:guide id="10" pos="461" userDrawn="1">
          <p15:clr>
            <a:srgbClr val="F26B43"/>
          </p15:clr>
        </p15:guide>
        <p15:guide id="11" pos="4543" userDrawn="1">
          <p15:clr>
            <a:srgbClr val="F26B43"/>
          </p15:clr>
        </p15:guide>
        <p15:guide id="12" pos="5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9866" y="1122584"/>
            <a:ext cx="3522134" cy="2387600"/>
          </a:xfrm>
        </p:spPr>
        <p:txBody>
          <a:bodyPr/>
          <a:lstStyle/>
          <a:p>
            <a:r>
              <a:rPr lang="nb-NO" dirty="0"/>
              <a:t>Drukningsstatistikk</a:t>
            </a:r>
            <a:br>
              <a:rPr lang="nb-NO" dirty="0"/>
            </a:br>
            <a:r>
              <a:rPr lang="nb-NO" dirty="0"/>
              <a:t>2017</a:t>
            </a:r>
            <a:br>
              <a:rPr lang="nb-NO" sz="2600" dirty="0"/>
            </a:br>
            <a:br>
              <a:rPr lang="nb-NO" sz="2600" dirty="0"/>
            </a:br>
            <a:br>
              <a:rPr lang="nb-NO" sz="2600" dirty="0"/>
            </a:br>
            <a:r>
              <a:rPr lang="nb-NO" sz="2600" dirty="0"/>
              <a:t>Redningsselskapet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228" y="2961623"/>
            <a:ext cx="6112878" cy="12059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023" y="2506230"/>
            <a:ext cx="2219018" cy="7008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6819" y="3510184"/>
            <a:ext cx="45434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582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2489157" cy="1419226"/>
          </a:xfrm>
        </p:spPr>
        <p:txBody>
          <a:bodyPr/>
          <a:lstStyle/>
          <a:p>
            <a:r>
              <a:rPr lang="nb-NO" dirty="0"/>
              <a:t>RS redningsskøyter involvert</a:t>
            </a:r>
            <a:br>
              <a:rPr lang="nb-NO" dirty="0"/>
            </a:b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10</a:t>
            </a:fld>
            <a:endParaRPr lang="nb-NO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01" y="1011770"/>
            <a:ext cx="465976" cy="1474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75050" y="5404644"/>
            <a:ext cx="63279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*Kategorisert som «Fall fra land/brygge i elv/sjø/vann» hvis personen er funnet i sjøen og det ikke er opplysninger om drukningsårsak. </a:t>
            </a:r>
            <a:endParaRPr lang="nb-NO" sz="800" dirty="0">
              <a:latin typeface="+mn-lt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9DEFB2D-A42E-40D8-BDEC-DBE30E005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623637"/>
              </p:ext>
            </p:extLst>
          </p:nvPr>
        </p:nvGraphicFramePr>
        <p:xfrm>
          <a:off x="3593259" y="852521"/>
          <a:ext cx="8335219" cy="1106947"/>
        </p:xfrm>
        <a:graphic>
          <a:graphicData uri="http://schemas.openxmlformats.org/drawingml/2006/table">
            <a:tbl>
              <a:tblPr/>
              <a:tblGrid>
                <a:gridCol w="1030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01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01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01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01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01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01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019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21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4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b"/>
                      <a:r>
                        <a:rPr lang="nb-NO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gridSpan="1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Måned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RS</a:t>
                      </a:r>
                      <a:r>
                        <a:rPr lang="nb-NO" sz="900" b="0" i="0" u="none" strike="noStrike" baseline="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 r</a:t>
                      </a:r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edningsskøyte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Januar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Februar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Mars 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April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Mai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Juni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Juli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August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September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Oktober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November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Desember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Ja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Nei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</a:t>
                      </a:r>
                    </a:p>
                  </a:txBody>
                  <a:tcPr marL="8622" marR="8622" marT="862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64F0872-BF45-42FF-AC5E-71B4B26D8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032043"/>
              </p:ext>
            </p:extLst>
          </p:nvPr>
        </p:nvGraphicFramePr>
        <p:xfrm>
          <a:off x="3593259" y="2146488"/>
          <a:ext cx="8335213" cy="1172541"/>
        </p:xfrm>
        <a:graphic>
          <a:graphicData uri="http://schemas.openxmlformats.org/drawingml/2006/table">
            <a:tbl>
              <a:tblPr/>
              <a:tblGrid>
                <a:gridCol w="997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3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64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91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94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54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124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b"/>
                      <a:r>
                        <a:rPr lang="nb-NO" sz="7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 rtl="0" fontAlgn="ctr"/>
                      <a:r>
                        <a:rPr lang="nb-NO" sz="9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RS</a:t>
                      </a:r>
                      <a:r>
                        <a:rPr lang="nb-NO" sz="900" b="0" i="0" u="none" strike="noStrike" kern="1200" baseline="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 r</a:t>
                      </a:r>
                      <a:r>
                        <a:rPr lang="nb-NO" sz="9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edningsskøyte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Årsak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18">
                <a:tc vMerge="1">
                  <a:txBody>
                    <a:bodyPr/>
                    <a:lstStyle/>
                    <a:p>
                      <a:pPr algn="l" rtl="0" fontAlgn="ctr"/>
                      <a:endParaRPr lang="nb-NO" sz="900" b="0" i="0" u="none" strike="noStrike" dirty="0">
                        <a:solidFill>
                          <a:srgbClr val="6197AD"/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 marL="75023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Gjennom is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Fall fra land/brygge i elv/sjø/vann*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Under bading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Dykking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Seilbrett/rafting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Kano/kajakk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Fritidsbåt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Yrkesbåt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Bil i sjø/vann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Andre årsaker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Ja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Nei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marL="0" algn="l" defTabSz="914400" rtl="0" eaLnBrk="1" fontAlgn="b" latinLnBrk="0" hangingPunct="1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Totalt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A8B5CD1-EE00-453A-B0F3-C302B2E3C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033095"/>
              </p:ext>
            </p:extLst>
          </p:nvPr>
        </p:nvGraphicFramePr>
        <p:xfrm>
          <a:off x="3593263" y="3538454"/>
          <a:ext cx="8335217" cy="1545274"/>
        </p:xfrm>
        <a:graphic>
          <a:graphicData uri="http://schemas.openxmlformats.org/drawingml/2006/table">
            <a:tbl>
              <a:tblPr/>
              <a:tblGrid>
                <a:gridCol w="985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6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6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6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68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68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68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68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43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434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5434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417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14034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ctr"/>
                      <a:r>
                        <a:rPr lang="nb-NO" sz="9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RS redningsskøyte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gridSpan="1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Alder og kjønn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034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0-7 år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8-14 år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15-25 år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nb-NO" sz="8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26-40 år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nb-NO" sz="8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41-60 år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nb-NO" sz="8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61 - år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nb-NO" sz="8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Ukjent alder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b"/>
                      <a:r>
                        <a:rPr lang="nb-NO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</a:t>
                      </a:r>
                    </a:p>
                  </a:txBody>
                  <a:tcPr marL="8125" marR="8125" marT="81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034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Gutt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Jente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Gutt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Jente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Mann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Kvinne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Mann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Kvinne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Mann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Kvinne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Mann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Kvinne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Mann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5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Kvinne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8125" marR="8125" marT="81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Ja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Nei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 per alder/kjønn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 alder</a:t>
                      </a:r>
                    </a:p>
                  </a:txBody>
                  <a:tcPr marL="8125" marR="8125" marT="81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729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2489157" cy="1419226"/>
          </a:xfrm>
        </p:spPr>
        <p:txBody>
          <a:bodyPr/>
          <a:lstStyle/>
          <a:p>
            <a:r>
              <a:rPr lang="nb-NO" dirty="0"/>
              <a:t>RS redningsskøyter involvert – fylkesvis fordeling</a:t>
            </a:r>
            <a:br>
              <a:rPr lang="nb-NO" dirty="0"/>
            </a:b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11</a:t>
            </a:fld>
            <a:endParaRPr lang="nb-NO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01" y="1011770"/>
            <a:ext cx="465976" cy="147481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0753C8F-D49F-4173-8D7A-2B6120A1F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957215"/>
              </p:ext>
            </p:extLst>
          </p:nvPr>
        </p:nvGraphicFramePr>
        <p:xfrm>
          <a:off x="3575050" y="852522"/>
          <a:ext cx="8353425" cy="5254658"/>
        </p:xfrm>
        <a:graphic>
          <a:graphicData uri="http://schemas.openxmlformats.org/drawingml/2006/table">
            <a:tbl>
              <a:tblPr/>
              <a:tblGrid>
                <a:gridCol w="2706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0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58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+mn-lt"/>
                        </a:rPr>
                        <a:t>Fylke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+mn-lt"/>
                        </a:rPr>
                        <a:t>RS redningsskøyte</a:t>
                      </a:r>
                      <a:r>
                        <a:rPr lang="nb-NO" sz="900" b="0" i="0" u="none" strike="noStrike" baseline="0" dirty="0">
                          <a:solidFill>
                            <a:srgbClr val="6197AD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nb-NO" sz="900" b="0" i="0" u="none" strike="noStrike" dirty="0">
                        <a:solidFill>
                          <a:srgbClr val="6197AD"/>
                        </a:solidFill>
                        <a:effectLst/>
                        <a:latin typeface="+mn-lt"/>
                      </a:endParaRP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nb-NO" sz="600" b="0" i="0" u="none" strike="noStrike" dirty="0">
                        <a:solidFill>
                          <a:srgbClr val="6197AD"/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nb-NO" sz="700" b="0" i="0" u="none" strike="noStrike" kern="1200" dirty="0">
                        <a:solidFill>
                          <a:srgbClr val="656868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257">
                <a:tc vMerge="1">
                  <a:txBody>
                    <a:bodyPr/>
                    <a:lstStyle/>
                    <a:p>
                      <a:pPr algn="ctr" rtl="0" fontAlgn="ctr"/>
                      <a:endParaRPr lang="nb-NO" sz="800" b="0" i="0" u="none" strike="noStrike" dirty="0">
                        <a:solidFill>
                          <a:srgbClr val="6197AD"/>
                        </a:solidFill>
                        <a:effectLst/>
                        <a:latin typeface="+mn-lt"/>
                      </a:endParaRP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Møre og Romsdal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Rogaland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Troms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Hordaland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Nordland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Sogn og Fjordane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Nord-Trøndelag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Sør-Trøndelag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Finnmark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Vest-Agder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Østfold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Vestfold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Buskerud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Akershus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Oslo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Telemark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Oppland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Hedmark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Aust-Agder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</a:t>
                      </a:r>
                    </a:p>
                  </a:txBody>
                  <a:tcPr marL="7192" marR="7192" marT="71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86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003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Formål, avgrensning og innhold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sz="1000" dirty="0">
                <a:solidFill>
                  <a:schemeClr val="accent1"/>
                </a:solidFill>
              </a:rPr>
              <a:t>Formål</a:t>
            </a:r>
            <a:br>
              <a:rPr lang="nb-NO" sz="1000" dirty="0"/>
            </a:br>
            <a:r>
              <a:rPr lang="nb-NO" sz="1000" dirty="0"/>
              <a:t>På oppdrag fra Redningsselskapet lager Retriever månedlig statistikk over drukningsulykker i Norge. Statistikken er basert på gjennomlesning av medieomtale. Basert på medieoppslagene vil vi samle informasjon om følgende (hvis oppgitt):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1000" dirty="0"/>
              <a:t>Fylke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1000" dirty="0"/>
              <a:t>Sted, så spesifikt som mulig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1000" dirty="0"/>
              <a:t>Årsak til drukning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1000" dirty="0"/>
              <a:t>Kjønn/alder på druknede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1000" dirty="0"/>
              <a:t>Nasjonalitet på druknede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1000" dirty="0"/>
              <a:t>Hvorvidt det har vært en redningsskøyte involvert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1000" dirty="0"/>
              <a:t>Hvorvidt druknede hadde redningsvest eller ikke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sz="1000" dirty="0"/>
              <a:t>Hvorvidt det var alkohol involvert i ulykken</a:t>
            </a:r>
          </a:p>
          <a:p>
            <a:endParaRPr lang="nb-NO" sz="1000" dirty="0"/>
          </a:p>
          <a:p>
            <a:r>
              <a:rPr lang="nb-NO" sz="1000" dirty="0">
                <a:solidFill>
                  <a:schemeClr val="accent1"/>
                </a:solidFill>
              </a:rPr>
              <a:t>Avgrensninger og forbehold</a:t>
            </a:r>
            <a:br>
              <a:rPr lang="nb-NO" sz="1000" dirty="0"/>
            </a:br>
            <a:r>
              <a:rPr lang="nb-NO" sz="1000" dirty="0"/>
              <a:t>Statistikken bygger på analyse av norske redaksjonelle medier i Retrievers kildepakke. Retriever har utarbeidet et søk som henter inn alle oppslag hvor varianter av ordet «drukning» er nevnt, i tillegg fanger søket opp oppslag som omtaler «omkomne» i forbindelse med vann-, og sjørelaterte ord. Vi tar utgangspunkt i et bredt søk for å være sikker på at all omtale av reelle drukningsulykker fanges opp. Hvis ikke nasjonalitet er oppgitt, er det vurdert til å være en nordmann. </a:t>
            </a:r>
          </a:p>
          <a:p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Innhold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208619839"/>
              </p:ext>
            </p:extLst>
          </p:nvPr>
        </p:nvGraphicFramePr>
        <p:xfrm>
          <a:off x="8739061" y="852523"/>
          <a:ext cx="2924433" cy="1697125"/>
        </p:xfrm>
        <a:graphic>
          <a:graphicData uri="http://schemas.openxmlformats.org/drawingml/2006/table">
            <a:tbl>
              <a:tblPr/>
              <a:tblGrid>
                <a:gridCol w="2349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56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Fylkesvis fordeling</a:t>
                      </a:r>
                      <a:r>
                        <a:rPr lang="nb-NO" sz="1000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per måned</a:t>
                      </a:r>
                      <a:endParaRPr lang="nb-NO" sz="10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6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Årsak</a:t>
                      </a:r>
                      <a:r>
                        <a:rPr lang="nb-NO" sz="1000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– fylke</a:t>
                      </a:r>
                      <a:endParaRPr lang="nb-NO" sz="10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56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Kjønn/alder</a:t>
                      </a:r>
                      <a:r>
                        <a:rPr lang="nb-NO" sz="1000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- fylke</a:t>
                      </a:r>
                      <a:endParaRPr lang="nb-NO" sz="10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56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Kjønn/alder</a:t>
                      </a:r>
                      <a:r>
                        <a:rPr lang="nb-NO" sz="1000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- årsak</a:t>
                      </a:r>
                      <a:endParaRPr lang="nb-NO" sz="10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b-NO" sz="10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r" fontAlgn="b"/>
                      <a:r>
                        <a:rPr lang="nb-NO" sz="10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56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Nasjonalitet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56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RS</a:t>
                      </a:r>
                      <a:r>
                        <a:rPr lang="nb-NO" sz="1000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r</a:t>
                      </a:r>
                      <a:r>
                        <a:rPr lang="nb-NO" sz="10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edningsskøyte eller søk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747450" y="4143633"/>
            <a:ext cx="2924433" cy="1812323"/>
          </a:xfrm>
        </p:spPr>
        <p:txBody>
          <a:bodyPr/>
          <a:lstStyle/>
          <a:p>
            <a:pPr lvl="0" algn="just" fontAlgn="b">
              <a:spcAft>
                <a:spcPts val="0"/>
              </a:spcAft>
            </a:pPr>
            <a:r>
              <a:rPr lang="nb-NO" sz="1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Vil du vite mer?</a:t>
            </a:r>
          </a:p>
          <a:p>
            <a:pPr algn="l" fontAlgn="b">
              <a:spcAft>
                <a:spcPts val="0"/>
              </a:spcAft>
            </a:pPr>
            <a:r>
              <a:rPr lang="nb-NO" altLang="nb-NO" dirty="0">
                <a:solidFill>
                  <a:schemeClr val="bg1"/>
                </a:solidFill>
                <a:latin typeface="+mj-lt"/>
              </a:rPr>
              <a:t>Ta kontakt med kommunikasjonsavdelingens pressevakt i Redningsselskapet: </a:t>
            </a:r>
          </a:p>
          <a:p>
            <a:pPr algn="l" fontAlgn="b">
              <a:spcAft>
                <a:spcPts val="0"/>
              </a:spcAft>
            </a:pPr>
            <a:r>
              <a:rPr lang="nb-NO" altLang="nb-NO" dirty="0" err="1">
                <a:solidFill>
                  <a:schemeClr val="bg1"/>
                </a:solidFill>
                <a:latin typeface="+mj-lt"/>
              </a:rPr>
              <a:t>Tlf</a:t>
            </a:r>
            <a:r>
              <a:rPr lang="nb-NO" altLang="nb-NO" dirty="0">
                <a:solidFill>
                  <a:schemeClr val="bg1"/>
                </a:solidFill>
                <a:latin typeface="+mj-lt"/>
              </a:rPr>
              <a:t>: 911 07 777</a:t>
            </a:r>
          </a:p>
          <a:p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01" y="1011770"/>
            <a:ext cx="465976" cy="14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4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2719816" cy="1419226"/>
          </a:xfrm>
        </p:spPr>
        <p:txBody>
          <a:bodyPr/>
          <a:lstStyle/>
          <a:p>
            <a:r>
              <a:rPr lang="nb-NO" dirty="0"/>
              <a:t>Fylkesvis fordeling per måned i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3</a:t>
            </a:fld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01" y="1011770"/>
            <a:ext cx="465976" cy="14748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8E1DE1-E852-47E7-BB60-73EB518CF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08947"/>
              </p:ext>
            </p:extLst>
          </p:nvPr>
        </p:nvGraphicFramePr>
        <p:xfrm>
          <a:off x="3575050" y="852522"/>
          <a:ext cx="8353427" cy="5708616"/>
        </p:xfrm>
        <a:graphic>
          <a:graphicData uri="http://schemas.openxmlformats.org/drawingml/2006/table">
            <a:tbl>
              <a:tblPr/>
              <a:tblGrid>
                <a:gridCol w="1014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4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4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45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45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4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45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5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45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45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45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1648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Fylke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Måned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nb-NO" sz="900" b="0" i="0" u="none" strike="noStrike" dirty="0">
                        <a:solidFill>
                          <a:srgbClr val="6197AD"/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48">
                <a:tc vMerge="1">
                  <a:txBody>
                    <a:bodyPr/>
                    <a:lstStyle/>
                    <a:p>
                      <a:pPr algn="l" rtl="0" fontAlgn="ctr"/>
                      <a:endParaRPr lang="nb-NO" sz="900" b="0" i="0" u="none" strike="noStrike" dirty="0">
                        <a:solidFill>
                          <a:srgbClr val="6197AD"/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 marL="80416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Januar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Februar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Mars 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April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Mai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Juni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Juli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August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September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Oktober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November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Desember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Møre og Romsdal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Rogaland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Troms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Hordaland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Nordland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Sogn og Fjordane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Nord-Trøndelag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Sør-Trøndelag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Finnmark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Vest-Agder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Østfold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Vestfold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Buskerud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Akershus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Oslo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Telemark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Oppland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Hedmark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Aust-Agder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826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</a:t>
                      </a:r>
                    </a:p>
                  </a:txBody>
                  <a:tcPr marL="8935" marR="8935" marT="893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770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2489157" cy="1419226"/>
          </a:xfrm>
        </p:spPr>
        <p:txBody>
          <a:bodyPr/>
          <a:lstStyle/>
          <a:p>
            <a:r>
              <a:rPr lang="nb-NO" dirty="0"/>
              <a:t>Årsak til drukning per fylke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4</a:t>
            </a:fld>
            <a:endParaRPr lang="nb-N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184975"/>
              </p:ext>
            </p:extLst>
          </p:nvPr>
        </p:nvGraphicFramePr>
        <p:xfrm>
          <a:off x="3575050" y="852522"/>
          <a:ext cx="8353424" cy="5111752"/>
        </p:xfrm>
        <a:graphic>
          <a:graphicData uri="http://schemas.openxmlformats.org/drawingml/2006/table">
            <a:tbl>
              <a:tblPr/>
              <a:tblGrid>
                <a:gridCol w="858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32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9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35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7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84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1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20374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nb-NO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Fylke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Årsak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858">
                <a:tc vMerge="1">
                  <a:txBody>
                    <a:bodyPr/>
                    <a:lstStyle/>
                    <a:p>
                      <a:pPr algn="l" rtl="0" fontAlgn="ctr"/>
                      <a:endParaRPr lang="nb-NO" sz="900" b="0" i="0" u="none" strike="noStrike" dirty="0">
                        <a:solidFill>
                          <a:srgbClr val="6197AD"/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 marL="75023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Gjennom is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Fall fra land/brygge i elv/sjø/vann*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Under bading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Dykking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Seilbrett/rafting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Kano/kajakk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Fritidsbåt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Yrkesbåt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Bil i sjø/vann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Andre årsaker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</a:t>
                      </a:r>
                    </a:p>
                  </a:txBody>
                  <a:tcPr marL="8336" marR="8336" marT="833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 err="1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Møre</a:t>
                      </a:r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og</a:t>
                      </a:r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 Romsdal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Rogaland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Troms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Hordaland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Nordland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Sogn og Fjordane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Nord-Trøndelag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Sør-Trøndelag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92058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Finnmark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Vest-Agder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Østfold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Vestfold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Buskerud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Akershus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Oslo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Telemark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Oppland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Hedmark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Aust-Agder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84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01" y="1011770"/>
            <a:ext cx="465976" cy="147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5050" y="6166585"/>
            <a:ext cx="62856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*Kategorisert som «Fall fra land/brygge i elv/sjø/vann» hvis personen er funnet i sjøen og det ikke er opplysninger om drukningsårsak. </a:t>
            </a:r>
            <a:endParaRPr lang="nb-NO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937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2489157" cy="1419226"/>
          </a:xfrm>
        </p:spPr>
        <p:txBody>
          <a:bodyPr/>
          <a:lstStyle/>
          <a:p>
            <a:r>
              <a:rPr lang="nb-NO" dirty="0"/>
              <a:t>Kjønn og alder på druknede per fylke</a:t>
            </a:r>
            <a:br>
              <a:rPr lang="nb-NO" dirty="0"/>
            </a:b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5</a:t>
            </a:fld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01" y="1011770"/>
            <a:ext cx="465976" cy="14748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5BE88E1-A149-44C0-9639-AA67A057E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76162"/>
              </p:ext>
            </p:extLst>
          </p:nvPr>
        </p:nvGraphicFramePr>
        <p:xfrm>
          <a:off x="3575049" y="852522"/>
          <a:ext cx="8353427" cy="5709775"/>
        </p:xfrm>
        <a:graphic>
          <a:graphicData uri="http://schemas.openxmlformats.org/drawingml/2006/table">
            <a:tbl>
              <a:tblPr/>
              <a:tblGrid>
                <a:gridCol w="860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829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70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2636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Fylke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0-7 år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8-14 år</a:t>
                      </a:r>
                    </a:p>
                  </a:txBody>
                  <a:tcPr marL="7593" marR="7593" marT="759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900" b="0" i="0" u="none" strike="noStrike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15-25 år</a:t>
                      </a:r>
                    </a:p>
                  </a:txBody>
                  <a:tcPr marL="7593" marR="7593" marT="759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26-40 år</a:t>
                      </a:r>
                    </a:p>
                  </a:txBody>
                  <a:tcPr marL="7593" marR="7593" marT="759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41-60 år</a:t>
                      </a:r>
                    </a:p>
                  </a:txBody>
                  <a:tcPr marL="7593" marR="7593" marT="759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9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61 - år</a:t>
                      </a:r>
                    </a:p>
                  </a:txBody>
                  <a:tcPr marL="7593" marR="7593" marT="7593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9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Ukjent alder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9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593" marR="7593" marT="7593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361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Gutt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Jente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Gutt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Jente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</a:t>
                      </a:r>
                    </a:p>
                  </a:txBody>
                  <a:tcPr marL="7593" marR="7593" marT="759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Møre og Romsdal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Rogaland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Troms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Hordaland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Nordland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Sogn og Fjordane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Nord-Trøndelag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Sør-Trøndelag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Finnmark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Vest-Agder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Østfold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Vestfold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Buskerud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Akershus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Oslo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Telemark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Oppland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Hedmark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Aust-Agder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 per alder/kjønn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028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 alder</a:t>
                      </a:r>
                    </a:p>
                  </a:txBody>
                  <a:tcPr marL="7593" marR="7593" marT="759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50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2489157" cy="1419226"/>
          </a:xfrm>
        </p:spPr>
        <p:txBody>
          <a:bodyPr/>
          <a:lstStyle/>
          <a:p>
            <a:r>
              <a:rPr lang="nb-NO" dirty="0"/>
              <a:t>Kjønn og alder og drukningsårsak</a:t>
            </a:r>
            <a:br>
              <a:rPr lang="nb-NO" dirty="0"/>
            </a:b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6</a:t>
            </a:fld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01" y="1011770"/>
            <a:ext cx="465976" cy="1474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75050" y="4378679"/>
            <a:ext cx="628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*Kategorisert som «Fall fra land/brygge i elv/sjø/vann» hvis personen er funnet i sjøen og det ikke er opplysninger om drukningsårsak. </a:t>
            </a:r>
          </a:p>
          <a:p>
            <a:r>
              <a:rPr lang="nb-NO" sz="800" dirty="0">
                <a:latin typeface="+mn-lt"/>
              </a:rPr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35D2756-29B2-4032-8459-5871F9A05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34340"/>
              </p:ext>
            </p:extLst>
          </p:nvPr>
        </p:nvGraphicFramePr>
        <p:xfrm>
          <a:off x="3575049" y="852522"/>
          <a:ext cx="8353431" cy="3391122"/>
        </p:xfrm>
        <a:graphic>
          <a:graphicData uri="http://schemas.openxmlformats.org/drawingml/2006/table">
            <a:tbl>
              <a:tblPr/>
              <a:tblGrid>
                <a:gridCol w="1401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68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641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3006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Årsak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0-7 år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8-14 år</a:t>
                      </a:r>
                    </a:p>
                  </a:txBody>
                  <a:tcPr marL="7017" marR="7017" marT="70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15-25 år</a:t>
                      </a:r>
                    </a:p>
                  </a:txBody>
                  <a:tcPr marL="7017" marR="7017" marT="70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26-40 år</a:t>
                      </a:r>
                    </a:p>
                  </a:txBody>
                  <a:tcPr marL="7017" marR="7017" marT="70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41-60 år</a:t>
                      </a:r>
                    </a:p>
                  </a:txBody>
                  <a:tcPr marL="7017" marR="7017" marT="70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61 - år</a:t>
                      </a:r>
                    </a:p>
                  </a:txBody>
                  <a:tcPr marL="7017" marR="7017" marT="7017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Ukjent alder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6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7017" marR="7017" marT="701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06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Gutt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Jente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Gutt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Jente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</a:t>
                      </a:r>
                    </a:p>
                  </a:txBody>
                  <a:tcPr marL="7017" marR="7017" marT="701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Gjennom is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Fall fra land/brygge i elv/sjø/vann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Bading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Dykking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Seilbrett/rafting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Kano/kajakk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Fritidsbåt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Yrkesbåt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Bil i sjø/vann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Andre årsaker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 per alder/kjønn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 alder</a:t>
                      </a:r>
                    </a:p>
                  </a:txBody>
                  <a:tcPr marL="7017" marR="7017" marT="70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74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2489157" cy="1419226"/>
          </a:xfrm>
        </p:spPr>
        <p:txBody>
          <a:bodyPr/>
          <a:lstStyle/>
          <a:p>
            <a:r>
              <a:rPr lang="nb-NO" dirty="0"/>
              <a:t>Nasjonalitet på druknede</a:t>
            </a:r>
            <a:br>
              <a:rPr lang="nb-NO" dirty="0"/>
            </a:b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3581805" y="5326469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nb-NO" sz="800" dirty="0">
                <a:latin typeface="+mn-lt"/>
              </a:rPr>
            </a:br>
            <a:endParaRPr lang="nb-NO" sz="800" dirty="0"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01" y="1011770"/>
            <a:ext cx="465976" cy="1474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75050" y="6330305"/>
            <a:ext cx="692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*Kategorisert som norsk hvis ikke annet oppgitt.</a:t>
            </a:r>
            <a:br>
              <a:rPr lang="nb-NO" sz="800" dirty="0"/>
            </a:br>
            <a:r>
              <a:rPr lang="nb-NO" sz="800" dirty="0"/>
              <a:t>**Kategorisert som «Fall fra land/brygge i elv/sjø/vann» hvis personen er funnet i sjøen og det ikke er opplysninger om drukningsårsak.</a:t>
            </a:r>
          </a:p>
          <a:p>
            <a:r>
              <a:rPr lang="nb-NO" sz="800" dirty="0">
                <a:latin typeface="+mn-lt"/>
              </a:rPr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AE769F-9CFB-466A-A1BC-0A989DDFA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933849"/>
              </p:ext>
            </p:extLst>
          </p:nvPr>
        </p:nvGraphicFramePr>
        <p:xfrm>
          <a:off x="3581805" y="3641214"/>
          <a:ext cx="8360556" cy="2415564"/>
        </p:xfrm>
        <a:graphic>
          <a:graphicData uri="http://schemas.openxmlformats.org/drawingml/2006/table">
            <a:tbl>
              <a:tblPr/>
              <a:tblGrid>
                <a:gridCol w="714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8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1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23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69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83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15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942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b"/>
                      <a:r>
                        <a:rPr lang="nb-NO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Nasjonalitet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Årsak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37">
                <a:tc vMerge="1">
                  <a:txBody>
                    <a:bodyPr/>
                    <a:lstStyle/>
                    <a:p>
                      <a:pPr algn="ctr" rtl="0" fontAlgn="ctr"/>
                      <a:endParaRPr lang="nb-NO" sz="800" b="0" i="0" u="none" strike="noStrike" dirty="0">
                        <a:solidFill>
                          <a:srgbClr val="6197AD"/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Gjennom 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Fall fra land/brygge i elv/sjø/vann**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Under bading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Dykking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Seilbrett/rafting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Kano/kajakk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Fritidsbåt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Yrkesbåt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Bil i sjø/vann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Andre årsaker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err="1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Norsk</a:t>
                      </a:r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Polsk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Tysk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Svensk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Øst-Europeisk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Russisk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Litauen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Syrisk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Dansk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Somalisk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1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1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1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1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1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1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1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1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1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1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943FA89-F0A0-43C3-9280-9371099E7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5028"/>
              </p:ext>
            </p:extLst>
          </p:nvPr>
        </p:nvGraphicFramePr>
        <p:xfrm>
          <a:off x="3575050" y="852522"/>
          <a:ext cx="8353425" cy="2564097"/>
        </p:xfrm>
        <a:graphic>
          <a:graphicData uri="http://schemas.openxmlformats.org/drawingml/2006/table">
            <a:tbl>
              <a:tblPr/>
              <a:tblGrid>
                <a:gridCol w="835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2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9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53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88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53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53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74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90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011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4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b"/>
                      <a:r>
                        <a:rPr lang="nb-NO" sz="7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257" marR="9257" marT="925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gridSpan="1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Måned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ctr"/>
                      <a:r>
                        <a:rPr lang="nb-NO" sz="800" b="0" i="0" u="none" strike="noStrike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Nasjonalitet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Januar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Februar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Mars 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April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Mai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Juni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Juli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August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September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Oktober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November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Desember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b"/>
                      <a:r>
                        <a:rPr lang="nb-NO" sz="75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Norsk*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Polsk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Tysk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Svensk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Østeuropeisk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Russisk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Litauisk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Syrisk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Dansk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Somalisk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</a:t>
                      </a: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7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2489157" cy="1419226"/>
          </a:xfrm>
        </p:spPr>
        <p:txBody>
          <a:bodyPr/>
          <a:lstStyle/>
          <a:p>
            <a:r>
              <a:rPr lang="nb-NO" dirty="0"/>
              <a:t>Nasjonalitet på druknede</a:t>
            </a:r>
            <a:br>
              <a:rPr lang="nb-NO" dirty="0"/>
            </a:b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8</a:t>
            </a:fld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3581805" y="5326469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nb-NO" sz="800" dirty="0">
                <a:latin typeface="+mn-lt"/>
              </a:rPr>
            </a:br>
            <a:endParaRPr lang="nb-NO" sz="800" dirty="0"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01" y="1011770"/>
            <a:ext cx="465976" cy="1474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53416" y="4505817"/>
            <a:ext cx="6921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*Kategorisert som norsk hvis ikke annet oppgitt.</a:t>
            </a:r>
            <a:br>
              <a:rPr lang="nb-NO" sz="800" dirty="0"/>
            </a:br>
            <a:endParaRPr lang="nb-NO" sz="800" dirty="0">
              <a:latin typeface="+mn-lt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2EDC948-FF4C-45A2-8F5F-498A91834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174013"/>
              </p:ext>
            </p:extLst>
          </p:nvPr>
        </p:nvGraphicFramePr>
        <p:xfrm>
          <a:off x="3553416" y="852522"/>
          <a:ext cx="8375064" cy="3509752"/>
        </p:xfrm>
        <a:graphic>
          <a:graphicData uri="http://schemas.openxmlformats.org/drawingml/2006/table">
            <a:tbl>
              <a:tblPr/>
              <a:tblGrid>
                <a:gridCol w="863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64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139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70325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Nasjonalitet</a:t>
                      </a:r>
                      <a:r>
                        <a:rPr lang="nb-NO" sz="7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Alder/kjønn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nb-NO" sz="800" b="0" i="0" u="none" strike="noStrike" dirty="0">
                        <a:solidFill>
                          <a:srgbClr val="6197AD"/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nb-NO" sz="800" b="0" i="0" u="none" strike="noStrike" dirty="0">
                        <a:solidFill>
                          <a:srgbClr val="6197AD"/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nb-NO" sz="800" b="0" i="0" u="none" strike="noStrike" dirty="0">
                        <a:solidFill>
                          <a:srgbClr val="6197AD"/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nb-NO" sz="800" b="0" i="0" u="none" strike="noStrike" dirty="0">
                        <a:solidFill>
                          <a:srgbClr val="6197AD"/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nb-NO" sz="800" b="0" i="0" u="none" strike="noStrike" dirty="0">
                        <a:solidFill>
                          <a:srgbClr val="6197AD"/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nb-NO" sz="800" b="0" i="0" u="none" strike="noStrike" dirty="0">
                        <a:solidFill>
                          <a:srgbClr val="6197AD"/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nb-NO" sz="500" b="0" i="0" u="none" strike="noStrike" dirty="0">
                        <a:solidFill>
                          <a:srgbClr val="656868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839">
                <a:tc vMerge="1">
                  <a:txBody>
                    <a:bodyPr/>
                    <a:lstStyle/>
                    <a:p>
                      <a:pPr algn="l" rtl="0" fontAlgn="ctr"/>
                      <a:endParaRPr lang="nb-NO" sz="700" b="0" i="0" u="none" strike="noStrike" dirty="0">
                        <a:solidFill>
                          <a:srgbClr val="6197AD"/>
                        </a:solidFill>
                        <a:effectLst/>
                        <a:latin typeface="Gadugi" panose="020B05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0-7 år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8-14 år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15-25 år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26-40 år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41-60 år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61 - år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8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Ukjent alder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800" b="0" i="0" u="none" strike="noStrike" kern="1200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971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Gutt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Jente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Gutt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Jente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Mann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750" b="0" i="0" u="none" strike="noStrike" dirty="0">
                          <a:solidFill>
                            <a:srgbClr val="6197AD"/>
                          </a:solidFill>
                          <a:effectLst/>
                          <a:latin typeface="Gadugi" panose="020B0502040204020203" pitchFamily="34" charset="0"/>
                        </a:rPr>
                        <a:t>Kvinne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75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24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Norsk*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24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Polsk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24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Tysk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24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Svensk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24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Østeuropeisk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24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Russisk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24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Litauisk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24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Syrisk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24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Dansk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24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Somalisk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911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 per alder/kjønn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246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Totalt alder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09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17499"/>
            <a:ext cx="2489157" cy="1419226"/>
          </a:xfrm>
        </p:spPr>
        <p:txBody>
          <a:bodyPr/>
          <a:lstStyle/>
          <a:p>
            <a:r>
              <a:rPr lang="nb-NO" dirty="0"/>
              <a:t>Nasjonalitet på druknede per fylke</a:t>
            </a:r>
            <a:br>
              <a:rPr lang="nb-NO" dirty="0"/>
            </a:b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786A-71DB-4DE9-B94A-458E20ABCBA1}" type="slidenum">
              <a:rPr lang="nb-NO" smtClean="0"/>
              <a:pPr/>
              <a:t>9</a:t>
            </a:fld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3575052" y="6093639"/>
            <a:ext cx="331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latin typeface="+mn-lt"/>
              </a:rPr>
              <a:t>*Kategorisert som norsk ikke annet oppgitt.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01" y="1011770"/>
            <a:ext cx="465976" cy="14748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EDEEB7E-F16B-4B7D-BD6F-C27AB5103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408535"/>
              </p:ext>
            </p:extLst>
          </p:nvPr>
        </p:nvGraphicFramePr>
        <p:xfrm>
          <a:off x="3575051" y="852522"/>
          <a:ext cx="8353420" cy="5092194"/>
        </p:xfrm>
        <a:graphic>
          <a:graphicData uri="http://schemas.openxmlformats.org/drawingml/2006/table">
            <a:tbl>
              <a:tblPr/>
              <a:tblGrid>
                <a:gridCol w="729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2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4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8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4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49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49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44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9788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Franklin Gothic Book" panose="020B0503020102020204" pitchFamily="34" charset="0"/>
                        </a:rPr>
                        <a:t>Fylke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900" b="0" i="0" u="none" strike="noStrike" dirty="0">
                          <a:solidFill>
                            <a:srgbClr val="6197AD"/>
                          </a:solidFill>
                          <a:effectLst/>
                          <a:latin typeface="Franklin Gothic Book" panose="020B0503020102020204" pitchFamily="34" charset="0"/>
                        </a:rPr>
                        <a:t>Nasjonalitet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nb-NO" sz="900" b="0" i="0" u="none" strike="noStrike" dirty="0">
                        <a:solidFill>
                          <a:srgbClr val="6197AD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nb-NO" sz="900" b="0" i="0" u="none" strike="noStrike" dirty="0">
                        <a:solidFill>
                          <a:srgbClr val="6197AD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endParaRPr lang="nb-NO" sz="900" b="0" i="0" u="none" strike="noStrike" dirty="0">
                        <a:solidFill>
                          <a:srgbClr val="6197AD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endParaRPr lang="nb-NO" sz="900" b="0" i="0" u="none" strike="noStrike" dirty="0">
                        <a:solidFill>
                          <a:srgbClr val="6197AD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48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Franklin Gothic Book" panose="020B0503020102020204" pitchFamily="34" charset="0"/>
                        </a:rPr>
                        <a:t>Norsk*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Franklin Gothic Book" panose="020B0503020102020204" pitchFamily="34" charset="0"/>
                        </a:rPr>
                        <a:t>Polsk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197AD"/>
                          </a:solidFill>
                          <a:effectLst/>
                          <a:latin typeface="Franklin Gothic Book" panose="020B0503020102020204" pitchFamily="34" charset="0"/>
                        </a:rPr>
                        <a:t>Tysk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197AD"/>
                          </a:solidFill>
                          <a:effectLst/>
                          <a:latin typeface="Franklin Gothic Book" panose="020B0503020102020204" pitchFamily="34" charset="0"/>
                        </a:rPr>
                        <a:t>Svensk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197AD"/>
                          </a:solidFill>
                          <a:effectLst/>
                          <a:latin typeface="Franklin Gothic Book" panose="020B0503020102020204" pitchFamily="34" charset="0"/>
                        </a:rPr>
                        <a:t>Østeuropeisk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197AD"/>
                          </a:solidFill>
                          <a:effectLst/>
                          <a:latin typeface="Franklin Gothic Book" panose="020B0503020102020204" pitchFamily="34" charset="0"/>
                        </a:rPr>
                        <a:t>Russisk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Franklin Gothic Book" panose="020B0503020102020204" pitchFamily="34" charset="0"/>
                        </a:rPr>
                        <a:t>Litauisk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Franklin Gothic Book" panose="020B0503020102020204" pitchFamily="34" charset="0"/>
                        </a:rPr>
                        <a:t>Syrisk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Franklin Gothic Book" panose="020B0503020102020204" pitchFamily="34" charset="0"/>
                        </a:rPr>
                        <a:t>Dansk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197AD"/>
                          </a:solidFill>
                          <a:effectLst/>
                          <a:latin typeface="Franklin Gothic Book" panose="020B0503020102020204" pitchFamily="34" charset="0"/>
                        </a:rPr>
                        <a:t>Somalisk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Møre og Romsdal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fontAlgn="ctr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Rogaland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Troms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Hordaland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Nordland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Sogn og Fjordane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Nord-Trøndelag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Sør-Trøndelag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Finnmark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Vest-Agder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Østfold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Vestfold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Buskerud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Akershus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Oslo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Telemark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Oppland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Hedmark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Aust-Agder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7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l" rtl="0" fontAlgn="b"/>
                      <a:r>
                        <a:rPr lang="nb-NO" sz="800" b="0" i="0" u="none" strike="noStrike" kern="1200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Totalt</a:t>
                      </a:r>
                    </a:p>
                  </a:txBody>
                  <a:tcPr marL="7363" marR="7363" marT="73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 panose="020B0503020102020204"/>
                        </a:defRPr>
                      </a:lvl9pPr>
                    </a:lstStyle>
                    <a:p>
                      <a:pPr algn="ctr" rtl="0" fontAlgn="ctr"/>
                      <a:r>
                        <a:rPr lang="nb-NO" sz="800" b="0" i="0" u="none" strike="noStrike" dirty="0">
                          <a:solidFill>
                            <a:srgbClr val="656868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4481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VERSIONTEXTBOX" val="1.0"/>
</p:tagLst>
</file>

<file path=ppt/theme/theme1.xml><?xml version="1.0" encoding="utf-8"?>
<a:theme xmlns:a="http://schemas.openxmlformats.org/drawingml/2006/main" name="Retriever">
  <a:themeElements>
    <a:clrScheme name="Retriever">
      <a:dk1>
        <a:srgbClr val="3B3838"/>
      </a:dk1>
      <a:lt1>
        <a:srgbClr val="FFFFFF"/>
      </a:lt1>
      <a:dk2>
        <a:srgbClr val="FF7002"/>
      </a:dk2>
      <a:lt2>
        <a:srgbClr val="6EA5C6"/>
      </a:lt2>
      <a:accent1>
        <a:srgbClr val="6FA7C6"/>
      </a:accent1>
      <a:accent2>
        <a:srgbClr val="FF8A52"/>
      </a:accent2>
      <a:accent3>
        <a:srgbClr val="99ABB7"/>
      </a:accent3>
      <a:accent4>
        <a:srgbClr val="48657F"/>
      </a:accent4>
      <a:accent5>
        <a:srgbClr val="6197AD"/>
      </a:accent5>
      <a:accent6>
        <a:srgbClr val="3B3838"/>
      </a:accent6>
      <a:hlink>
        <a:srgbClr val="3B3838"/>
      </a:hlink>
      <a:folHlink>
        <a:srgbClr val="3B3838"/>
      </a:folHlink>
    </a:clrScheme>
    <a:fontScheme name="Retriever">
      <a:majorFont>
        <a:latin typeface="Roboto Bk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1410</Words>
  <Application>Microsoft Office PowerPoint</Application>
  <PresentationFormat>Widescreen</PresentationFormat>
  <Paragraphs>2224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Book</vt:lpstr>
      <vt:lpstr>Gadugi</vt:lpstr>
      <vt:lpstr>Roboto</vt:lpstr>
      <vt:lpstr>Roboto Bk</vt:lpstr>
      <vt:lpstr>Retriever</vt:lpstr>
      <vt:lpstr>Drukningsstatistikk 2017   Redningsselskapet</vt:lpstr>
      <vt:lpstr>Formål, avgrensning og innhold</vt:lpstr>
      <vt:lpstr>Fylkesvis fordeling per måned i 2017</vt:lpstr>
      <vt:lpstr>Årsak til drukning per fylke</vt:lpstr>
      <vt:lpstr>Kjønn og alder på druknede per fylke </vt:lpstr>
      <vt:lpstr>Kjønn og alder og drukningsårsak </vt:lpstr>
      <vt:lpstr>Nasjonalitet på druknede </vt:lpstr>
      <vt:lpstr>Nasjonalitet på druknede </vt:lpstr>
      <vt:lpstr>Nasjonalitet på druknede per fylke </vt:lpstr>
      <vt:lpstr>RS redningsskøyter involvert </vt:lpstr>
      <vt:lpstr>RS redningsskøyter involvert – fylkesvis fordeling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Therese Wærholm</dc:creator>
  <cp:lastModifiedBy>Therese</cp:lastModifiedBy>
  <cp:revision>147</cp:revision>
  <cp:lastPrinted>2018-06-08T09:33:34Z</cp:lastPrinted>
  <dcterms:created xsi:type="dcterms:W3CDTF">2017-11-07T15:56:21Z</dcterms:created>
  <dcterms:modified xsi:type="dcterms:W3CDTF">2018-06-10T11:19:12Z</dcterms:modified>
</cp:coreProperties>
</file>